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1"/>
  </p:handoutMasterIdLst>
  <p:sldIdLst>
    <p:sldId id="320" r:id="rId3"/>
    <p:sldId id="321"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323" r:id="rId30"/>
    <p:sldId id="281" r:id="rId31"/>
    <p:sldId id="282" r:id="rId32"/>
    <p:sldId id="283" r:id="rId33"/>
    <p:sldId id="284" r:id="rId34"/>
    <p:sldId id="285" r:id="rId35"/>
    <p:sldId id="286" r:id="rId36"/>
    <p:sldId id="287" r:id="rId37"/>
    <p:sldId id="288" r:id="rId38"/>
    <p:sldId id="289" r:id="rId39"/>
    <p:sldId id="324" r:id="rId40"/>
    <p:sldId id="290" r:id="rId41"/>
    <p:sldId id="291" r:id="rId42"/>
    <p:sldId id="292" r:id="rId43"/>
    <p:sldId id="293" r:id="rId44"/>
    <p:sldId id="294" r:id="rId45"/>
    <p:sldId id="325" r:id="rId46"/>
    <p:sldId id="295" r:id="rId47"/>
    <p:sldId id="297" r:id="rId48"/>
    <p:sldId id="298" r:id="rId49"/>
    <p:sldId id="299" r:id="rId50"/>
    <p:sldId id="326" r:id="rId51"/>
    <p:sldId id="300"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6" userDrawn="1">
          <p15:clr>
            <a:srgbClr val="A4A3A4"/>
          </p15:clr>
        </p15:guide>
        <p15:guide id="2" pos="38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16"/>
        <p:guide pos="3847"/>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微软雅黑" panose="020B0503020204020204" charset="-122"/>
                <a:ea typeface="微软雅黑" panose="020B0503020204020204" charset="-122"/>
              </a:rPr>
              <a:t>广西普通高中学业水平考试</a:t>
            </a:r>
            <a:endParaRPr lang="zh-CN" altLang="en-US" sz="320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微软雅黑" panose="020B0503020204020204" charset="-122"/>
                <a:ea typeface="微软雅黑" panose="020B0503020204020204" charset="-122"/>
              </a:rPr>
              <a:t>训练指导</a:t>
            </a:r>
            <a:endParaRPr lang="zh-CN" altLang="en-US" sz="4800" b="1">
              <a:solidFill>
                <a:schemeClr val="tx1">
                  <a:lumMod val="75000"/>
                  <a:lumOff val="25000"/>
                </a:schemeClr>
              </a:solidFill>
              <a:latin typeface="微软雅黑" panose="020B0503020204020204" charset="-122"/>
              <a:ea typeface="微软雅黑" panose="020B0503020204020204"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微软雅黑" panose="020B0503020204020204" charset="-122"/>
                <a:ea typeface="微软雅黑" panose="020B0503020204020204" charset="-122"/>
              </a:rPr>
              <a:t>历史</a:t>
            </a:r>
            <a:endParaRPr lang="zh-CN" altLang="en-US" sz="3600"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78890" y="86931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、正面战场的抗战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607185"/>
            <a:ext cx="10575925" cy="40735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淞沪会战</a:t>
            </a:r>
            <a:r>
              <a:rPr lang="en-US" altLang="zh-CN" sz="2400">
                <a:latin typeface="宋体" panose="02010600030101010101" pitchFamily="2" charset="-122"/>
                <a:ea typeface="宋体" panose="02010600030101010101" pitchFamily="2" charset="-122"/>
                <a:cs typeface="宋体" panose="02010600030101010101" pitchFamily="2" charset="-122"/>
              </a:rPr>
              <a:t>：1937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13</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日军大举进攻上海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国民政府奋起自卫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组织了淞沪会战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粉碎了日军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三个月亡华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的狂妄企图。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太原会战</a:t>
            </a:r>
            <a:r>
              <a:rPr lang="en-US" altLang="zh-CN" sz="2400">
                <a:latin typeface="宋体" panose="02010600030101010101" pitchFamily="2" charset="-122"/>
                <a:ea typeface="宋体" panose="02010600030101010101" pitchFamily="2" charset="-122"/>
                <a:cs typeface="宋体" panose="02010600030101010101" pitchFamily="2" charset="-122"/>
              </a:rPr>
              <a:t>：1937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日军逼近山西太原</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八路军在平型关伏击日军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取得平型关大捷</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忻口会战历时近一个月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是抗战初期华北战场规模最大、战斗最激烈的一次战役。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徐州会战</a:t>
            </a:r>
            <a:r>
              <a:rPr lang="en-US" altLang="zh-CN" sz="2400">
                <a:latin typeface="宋体" panose="02010600030101010101" pitchFamily="2" charset="-122"/>
                <a:ea typeface="宋体" panose="02010600030101010101" pitchFamily="2" charset="-122"/>
                <a:cs typeface="宋体" panose="02010600030101010101" pitchFamily="2" charset="-122"/>
              </a:rPr>
              <a:t>：1938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月至</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国民政府调集</a:t>
            </a:r>
            <a:r>
              <a:rPr lang="en-US" altLang="zh-CN" sz="2400">
                <a:latin typeface="宋体" panose="02010600030101010101" pitchFamily="2" charset="-122"/>
                <a:ea typeface="宋体" panose="02010600030101010101" pitchFamily="2" charset="-122"/>
                <a:cs typeface="宋体" panose="02010600030101010101" pitchFamily="2" charset="-122"/>
              </a:rPr>
              <a:t> 60</a:t>
            </a:r>
            <a:r>
              <a:rPr lang="zh-CN" altLang="en-US" sz="2400">
                <a:latin typeface="宋体" panose="02010600030101010101" pitchFamily="2" charset="-122"/>
                <a:ea typeface="宋体" panose="02010600030101010101" pitchFamily="2" charset="-122"/>
                <a:cs typeface="宋体" panose="02010600030101010101" pitchFamily="2" charset="-122"/>
              </a:rPr>
              <a:t>万大军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在第五战区司令长官李宗仁的指挥下展开徐州会战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取得台儿庄大捷</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这是抗战以来中国军队在正面战场取得的最大胜利。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66140" y="1201420"/>
            <a:ext cx="10314305" cy="44240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武汉会战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：1938</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6</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月中旬</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会战开始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；10</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月下旬</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会战结束</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武汉会战是抗战以来规模最大的一次战役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武汉、广州陷落后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抗战进入战略相持阶段。</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武汉会战前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毛泽东在延安发表《论持久战》的演讲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科学论证了中国必须通过持久作战赢得对日作战最后胜利的战略指导理论。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第三次长沙会战</a:t>
            </a:r>
            <a:r>
              <a:rPr lang="en-US" altLang="zh-CN" sz="2400">
                <a:latin typeface="宋体" panose="02010600030101010101" pitchFamily="2" charset="-122"/>
                <a:ea typeface="宋体" panose="02010600030101010101" pitchFamily="2" charset="-122"/>
                <a:cs typeface="宋体" panose="02010600030101010101" pitchFamily="2" charset="-122"/>
              </a:rPr>
              <a:t>：1941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发生第三次长沙会战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中国军队最终取得会战胜利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在国内外产生了积极影响。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沿海工业和高校西迁到西南、西北大后方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为抗战胜利奠定了物质和精神基础。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49325" y="1386205"/>
            <a:ext cx="10292715" cy="46316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开展游击战争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建立了多个巩固的敌后抗日根据地</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开展游击战争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采取地道战、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地雷战、夜袭战、麻雀战等战法打击日军</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敌后战场的开辟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战略上配合了正面战场作战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牵制了在华日军一半以上的兵力。</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百团大战</a:t>
            </a:r>
            <a:r>
              <a:rPr lang="en-US" altLang="zh-CN" sz="2400">
                <a:latin typeface="宋体" panose="02010600030101010101" pitchFamily="2" charset="-122"/>
                <a:ea typeface="宋体" panose="02010600030101010101" pitchFamily="2" charset="-122"/>
                <a:cs typeface="宋体" panose="02010600030101010101" pitchFamily="2" charset="-122"/>
              </a:rPr>
              <a:t>：1940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月至次年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八路军以破袭日军华北交通线为主要目标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发动了一次大规模的进攻作战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称为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百团大战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打破了日军的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囚笼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根据地建设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以中共中央所在地延安为中心的陕甘宁边区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在开展大生产运动的同时精兵简政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三三制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为原则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开始实行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普遍、自由、直接、平等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的选举制度。</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565910" y="595630"/>
            <a:ext cx="6095365"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、敌后战场的抗战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8960" y="1176655"/>
            <a:ext cx="10966450" cy="51752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世界反法西斯统一战线</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标志</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：1942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年初</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以中、美、英、苏为首的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26</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个参加对德、意、日轴心国作战的同盟国家</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在华盛顿签署《联合国家宣言》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标志着世界反法西斯统一战线正式形成。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表现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中国远征军开赴缅甸</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救援在日军追击下仓皇撤退的英军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战绩名扬海外</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1943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中、美、英三国政府首脑在埃及开罗举行会议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通过《开罗宣言》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决定了对日作战以及战后处置日本的基本策略。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中国战场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贡献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太平洋战争爆发后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中国正面战场和敌后战场所抗击的日军兵力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超过了太平洋战场上日军的总兵力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是世界反法西斯战争的东方主战场。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10615" y="407035"/>
            <a:ext cx="6095365"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、东方主战场</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56005" y="84391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、抗日战争的胜利</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48970" y="1779905"/>
            <a:ext cx="10707370" cy="29578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中共七大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月至</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中国共产党第七次全国代表大会在延安隆重举行</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毛泽东在会上作《论联合政府》的政治报告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确立毛泽东思想为党的指导思想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并选举产生新的中央委员会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选举毛泽东为中央委员会主席</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中共七大使全党在马克思列宁主义、毛泽东思想的基础上达到了空前的团结。</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05790" y="1018540"/>
            <a:ext cx="10913110" cy="49993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抗日战争的胜利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过程</a:t>
            </a:r>
            <a:r>
              <a:rPr lang="en-US" altLang="zh-CN" sz="2400">
                <a:latin typeface="宋体" panose="02010600030101010101" pitchFamily="2" charset="-122"/>
                <a:ea typeface="宋体" panose="02010600030101010101" pitchFamily="2" charset="-122"/>
                <a:cs typeface="宋体" panose="02010600030101010101" pitchFamily="2" charset="-122"/>
              </a:rPr>
              <a:t>：1945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毛泽东发表《对日寇的最后一战》的声明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解放区战场展开全面反攻</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日本天皇发布无条件投降诏书</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在东京湾的美国军舰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密苏里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号上举行日本投降签字仪式</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中国抗日战争和世界反法西斯战争胜利结束</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台湾作为中国的一个省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回到祖国怀抱。</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抗日战争的胜利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是近代以来中国抗击外敌入侵所取得的第一次完全胜利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对维护世界和平的伟大事业产生了重要影响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重新确立了中国在世界上的大国地位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使中国人民赢得了世界爱好和平人民的尊敬</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这一伟大胜利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开辟了中华民族伟大复兴的光明前景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开启了古老中国凤凰涅槳、浴火重生的新征程。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69975" y="1328420"/>
            <a:ext cx="9991090"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第24课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人民解放战争</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94740" y="75311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、争取和平民主的斗争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432550" y="7994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57530" y="1543685"/>
            <a:ext cx="10961370" cy="44742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重庆谈判</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蒋介石接连三次电邀毛泽东到重庆举行和平谈判</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中共决定接受邀请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争取和平民主新局面</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国共双方代表签署了《政府与中共代表会谈纪要》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双十协定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协定规定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坚决避免内战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建设独立、自由和富强的新中国。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政治协商会议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国民党、共产党、民主同盟、青年党和无党派人士代表参加的政治协商会议在重庆召开</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会议通过了和平建国纲领案等五项协议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但国民党六届二中全会很快否决了这些协议。</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14145" y="73660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、全面内战的爆发</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754370" y="92773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97255" y="1381760"/>
            <a:ext cx="10396855" cy="44653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爆发</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国民党以围攻中原解放区为起点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向解放区展开大规模进攻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全面内战爆发。</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进程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国民党军发动对陕北解放区和山东解放区的重点进攻</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彭德怀率领的西北野战军先后取得青化砭、沙家店等战役的胜利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粉碎了国民党军队对陕北解放区的重点进攻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华东野战军在陈毅、粟裕指挥下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在山东孟良崮消灭国民党王牌主力整编第七十四师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打退了敌人对山东解放区的重点进攻。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30630" y="72390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、国民党政权的统治危机</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5325" y="1369060"/>
            <a:ext cx="10783570" cy="112458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通货膨胀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民不聊生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国民党在人民中的信誉一落千丈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召开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国民大会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进一步暴露了国民党当局坚持独裁和内战的真面目。</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230630" y="3184525"/>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、新民主主义革命的胜利</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784860" y="3829685"/>
            <a:ext cx="10694035" cy="232537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进程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(1)1947</a:t>
            </a:r>
            <a:r>
              <a:rPr lang="zh-CN" altLang="en-US" sz="2400">
                <a:latin typeface="宋体" panose="02010600030101010101" pitchFamily="2" charset="-122"/>
                <a:ea typeface="宋体" panose="02010600030101010101" pitchFamily="2" charset="-122"/>
                <a:cs typeface="宋体" panose="02010600030101010101" pitchFamily="2" charset="-122"/>
              </a:rPr>
              <a:t>年夏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中共中央工作委员会在河北平山西柏坡召开全国土地会议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制定了废除封建性及半封建性剥削制度的《中国土地法大纲》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使亿万农民在政治上、经济上获得了解放。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1651635" y="705485"/>
            <a:ext cx="9265285" cy="4916805"/>
          </a:xfrm>
          <a:prstGeom prst="rect">
            <a:avLst/>
          </a:prstGeom>
          <a:noFill/>
        </p:spPr>
        <p:txBody>
          <a:bodyPr wrap="square" rtlCol="0">
            <a:noAutofit/>
            <a:scene3d>
              <a:camera prst="orthographicFront"/>
              <a:lightRig rig="threePt" dir="t"/>
            </a:scene3d>
          </a:bodyPr>
          <a:p>
            <a:pPr indent="0" algn="ctr" fontAlgn="auto">
              <a:lnSpc>
                <a:spcPct val="130000"/>
              </a:lnSpc>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第二部分</a:t>
            </a:r>
            <a:r>
              <a:rPr lang="en-US" altLang="zh-CN"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 </a:t>
            </a:r>
            <a:endParaRPr lang="en-US" altLang="zh-CN"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30000"/>
              </a:lnSpc>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课程达标训练</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30000"/>
              </a:lnSpc>
            </a:pPr>
            <a:r>
              <a:rPr lang="zh-CN" altLang="en-US" sz="6600" b="1">
                <a:latin typeface="微软雅黑" panose="020B0503020204020204" charset="-122"/>
                <a:ea typeface="微软雅黑" panose="020B0503020204020204" charset="-122"/>
                <a:cs typeface="微软雅黑" panose="020B0503020204020204" charset="-122"/>
                <a:sym typeface="+mn-ea"/>
              </a:rPr>
              <a:t>中外历史纲要（上）</a:t>
            </a:r>
            <a:endParaRPr lang="zh-CN" altLang="en-US" sz="6600" b="1">
              <a:latin typeface="微软雅黑" panose="020B0503020204020204" charset="-122"/>
              <a:ea typeface="微软雅黑" panose="020B0503020204020204" charset="-122"/>
              <a:cs typeface="微软雅黑" panose="020B0503020204020204" charset="-122"/>
            </a:endParaRPr>
          </a:p>
          <a:p>
            <a:pPr algn="ctr"/>
            <a:endParaRPr lang="zh-CN" altLang="en-US" sz="66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97890" y="537210"/>
            <a:ext cx="10396220" cy="58978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人民解放军的战略反攻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：1947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6</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刘伯承、邓小平率领晋冀鲁豫野战军主力千里跃进大别山</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直接威胁到国民党统治的中心南京、武汉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揭开战略进攻的序幕。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人民解放军的战略决战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辽沈、淮海、平津三大战役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基本摧毁了国民党的主要军事力量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为中国革命在全国的胜利奠定了基础</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1948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辽沈战役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东北全境解放</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人民解放军从此在数量上取得对国民党军队的优势</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1948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淮海战役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南线国民党军队的精锐主力已被消灭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长江中下游以北广大地区获得解放</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1948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月下旬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平津战役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基本解放华北全境。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七届二中全会</a:t>
            </a:r>
            <a:r>
              <a:rPr lang="en-US" altLang="zh-CN" sz="2400">
                <a:latin typeface="宋体" panose="02010600030101010101" pitchFamily="2" charset="-122"/>
                <a:ea typeface="宋体" panose="02010600030101010101" pitchFamily="2" charset="-122"/>
                <a:cs typeface="宋体" panose="02010600030101010101" pitchFamily="2" charset="-122"/>
              </a:rPr>
              <a:t>：1949</a:t>
            </a:r>
            <a:r>
              <a:rPr lang="zh-CN" altLang="en-US" sz="2400">
                <a:latin typeface="宋体" panose="02010600030101010101" pitchFamily="2" charset="-122"/>
                <a:ea typeface="宋体" panose="02010600030101010101" pitchFamily="2" charset="-122"/>
                <a:cs typeface="宋体" panose="02010600030101010101" pitchFamily="2" charset="-122"/>
              </a:rPr>
              <a:t>年春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中共在西柏坡召开七届二中全会</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毛泽东在会上提出了促进革命取得全国胜利的基本方针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指出党的工作重心必须由乡村转移到城市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提出了革命胜利后党在各方面的基本政策。</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329690"/>
            <a:ext cx="10479405" cy="394970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(5)</a:t>
            </a:r>
            <a:r>
              <a:rPr lang="zh-CN" altLang="en-US" sz="2400">
                <a:latin typeface="宋体" panose="02010600030101010101" pitchFamily="2" charset="-122"/>
                <a:ea typeface="宋体" panose="02010600030101010101" pitchFamily="2" charset="-122"/>
                <a:cs typeface="宋体" panose="02010600030101010101" pitchFamily="2" charset="-122"/>
              </a:rPr>
              <a:t>北平和谈</a:t>
            </a:r>
            <a:r>
              <a:rPr lang="en-US" altLang="zh-CN" sz="2400">
                <a:latin typeface="宋体" panose="02010600030101010101" pitchFamily="2" charset="-122"/>
                <a:ea typeface="宋体" panose="02010600030101010101" pitchFamily="2" charset="-122"/>
                <a:cs typeface="宋体" panose="02010600030101010101" pitchFamily="2" charset="-122"/>
              </a:rPr>
              <a:t>：1949</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以周恩来为首席代表的中共代表团和以张治中为首席代表的国民党南京政府代表团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在北平举行和平谈判</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国民党最终拒绝在双方代表达成的《国内和平协定》上签字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谈判破裂。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(6)</a:t>
            </a:r>
            <a:r>
              <a:rPr lang="zh-CN" altLang="en-US" sz="2400">
                <a:latin typeface="宋体" panose="02010600030101010101" pitchFamily="2" charset="-122"/>
                <a:ea typeface="宋体" panose="02010600030101010101" pitchFamily="2" charset="-122"/>
                <a:cs typeface="宋体" panose="02010600030101010101" pitchFamily="2" charset="-122"/>
              </a:rPr>
              <a:t>渡江战役</a:t>
            </a:r>
            <a:r>
              <a:rPr lang="en-US" altLang="zh-CN" sz="2400">
                <a:latin typeface="宋体" panose="02010600030101010101" pitchFamily="2" charset="-122"/>
                <a:ea typeface="宋体" panose="02010600030101010101" pitchFamily="2" charset="-122"/>
                <a:cs typeface="宋体" panose="02010600030101010101" pitchFamily="2" charset="-122"/>
              </a:rPr>
              <a:t>：1949</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21</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毛泽东、朱德发出向全国进军的命令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人民解放军百万雄师在西起湖口、东至江阴的千里战线上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分三路发起渡江战役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迅速突破长江防线。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(7)</a:t>
            </a:r>
            <a:r>
              <a:rPr lang="zh-CN" altLang="en-US" sz="2400">
                <a:latin typeface="宋体" panose="02010600030101010101" pitchFamily="2" charset="-122"/>
                <a:ea typeface="宋体" panose="02010600030101010101" pitchFamily="2" charset="-122"/>
                <a:cs typeface="宋体" panose="02010600030101010101" pitchFamily="2" charset="-122"/>
              </a:rPr>
              <a:t>解放南京</a:t>
            </a:r>
            <a:r>
              <a:rPr lang="en-US" altLang="zh-CN" sz="2400">
                <a:latin typeface="宋体" panose="02010600030101010101" pitchFamily="2" charset="-122"/>
                <a:ea typeface="宋体" panose="02010600030101010101" pitchFamily="2" charset="-122"/>
                <a:cs typeface="宋体" panose="02010600030101010101" pitchFamily="2" charset="-122"/>
              </a:rPr>
              <a:t>：1949</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23</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人民解放军占领国民党统治中心南京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国民党蒋介石集团的反动统治覆灭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中华民国时期结束。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6110" y="929005"/>
            <a:ext cx="10909300" cy="468566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胜利的原因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国民党因其不能解决中国社会的根本矛盾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不能应对中国社会的发展要求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不能代表广大民众的切身利益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从而失去了民众的支持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丧失了统治权。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中国共产党能够始终顺应时代发展的潮流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代表了中国最广大人民的根本利益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得到了广大民众的支持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故能领导人民取得中国新民主主义革命的胜利。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中国人民革命的胜利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是马克思主义普遍原理与中国革命具体实践相结合的胜利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是毛泽东思想的胜利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从根本上改变了中国社会的发展方向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世纪人类历史上最具影响的伟大事件之一。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785495" y="638810"/>
            <a:ext cx="10882630" cy="5817870"/>
          </a:xfrm>
          <a:prstGeom prst="rect">
            <a:avLst/>
          </a:prstGeom>
          <a:noFill/>
        </p:spPr>
        <p:txBody>
          <a:bodyPr wrap="square" rtlCol="0">
            <a:no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第九单元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中华人民共和国成立和</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社会主义革命与建设</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625600" y="806450"/>
            <a:ext cx="9188450"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第25课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中华人民共和国成立和</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向社会主义的过渡</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01420" y="75311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、中华人民共和国的成立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285990" y="668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412240"/>
            <a:ext cx="10720070" cy="46056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新政协会议召开</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1949</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21</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中国人民政治协商会议第一届全体会议在北平隆重开幕</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大会一致决定采用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中华人民共和国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的国名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大会通过了《中国人民政治协商会议共同纲领》等重要文件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规定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中华人民共和国为新民主主义即人民民主主义的国家</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《中国人民政治协商会议共同纲领》是新中国的建国纲领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具有临时宪法的作用。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成立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1949</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中央人民政府委员会举行第一次会议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周恩来为政务院总理兼外交部部长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中央人民政府宣告成立。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598295"/>
            <a:ext cx="10614660" cy="27527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结束了帝国主义、封建主义和官僚资本主义长期压迫和剥削中国各族人民的历史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人民真正成为国家的主人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从根本上改变了中国社会的发展方向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为实现由新民主主义向社会主义过渡创造了前提条件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中华民族开始以崭新的姿态自立于世界民族之林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中国历史进入新纪元。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1228725" y="994410"/>
            <a:ext cx="503301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、人民政权的巩固</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78180" y="1701165"/>
            <a:ext cx="10857230" cy="31451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追歼残敌</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人民解放军仍在进行人民解放战争的后期作战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肃清土匪和一切反革命武装。</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土地改革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1950</a:t>
            </a:r>
            <a:r>
              <a:rPr lang="zh-CN" altLang="en-US" sz="2400">
                <a:latin typeface="宋体" panose="02010600030101010101" pitchFamily="2" charset="-122"/>
                <a:ea typeface="宋体" panose="02010600030101010101" pitchFamily="2" charset="-122"/>
                <a:cs typeface="宋体" panose="02010600030101010101" pitchFamily="2" charset="-122"/>
              </a:rPr>
              <a:t>年夏到</a:t>
            </a:r>
            <a:r>
              <a:rPr lang="en-US" altLang="zh-CN" sz="2400">
                <a:latin typeface="宋体" panose="02010600030101010101" pitchFamily="2" charset="-122"/>
                <a:ea typeface="宋体" panose="02010600030101010101" pitchFamily="2" charset="-122"/>
                <a:cs typeface="宋体" panose="02010600030101010101" pitchFamily="2" charset="-122"/>
              </a:rPr>
              <a:t>1952</a:t>
            </a:r>
            <a:r>
              <a:rPr lang="zh-CN" altLang="en-US" sz="2400">
                <a:latin typeface="宋体" panose="02010600030101010101" pitchFamily="2" charset="-122"/>
                <a:ea typeface="宋体" panose="02010600030101010101" pitchFamily="2" charset="-122"/>
                <a:cs typeface="宋体" panose="02010600030101010101" pitchFamily="2" charset="-122"/>
              </a:rPr>
              <a:t>年底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除一部分少数民族地区外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土地改革在全国大陆基本完成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农民从封建土地制度的束缚中彻底解放出来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农村生产力得到大解放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为中国逐步实现工业化扫除了障碍。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22275" y="396875"/>
            <a:ext cx="11346815" cy="59791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稳定财政经济</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措施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银元之战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行政手段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米棉之战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经济手段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统一全国财政收支管理、物资管理、现金管理等。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到</a:t>
            </a:r>
            <a:r>
              <a:rPr lang="en-US" altLang="zh-CN" sz="2400">
                <a:latin typeface="宋体" panose="02010600030101010101" pitchFamily="2" charset="-122"/>
                <a:ea typeface="宋体" panose="02010600030101010101" pitchFamily="2" charset="-122"/>
                <a:cs typeface="宋体" panose="02010600030101010101" pitchFamily="2" charset="-122"/>
              </a:rPr>
              <a:t>1950</a:t>
            </a:r>
            <a:r>
              <a:rPr lang="zh-CN" altLang="en-US" sz="2400">
                <a:latin typeface="宋体" panose="02010600030101010101" pitchFamily="2" charset="-122"/>
                <a:ea typeface="宋体" panose="02010600030101010101" pitchFamily="2" charset="-122"/>
                <a:cs typeface="宋体" panose="02010600030101010101" pitchFamily="2" charset="-122"/>
              </a:rPr>
              <a:t>年春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全国物价趋于稳定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结束了连续十几年物价暴涨的局面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人民政府赢得了全国人民的信任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实现了国家财政经济的统一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到</a:t>
            </a:r>
            <a:r>
              <a:rPr lang="en-US" altLang="zh-CN" sz="2400">
                <a:latin typeface="宋体" panose="02010600030101010101" pitchFamily="2" charset="-122"/>
                <a:ea typeface="宋体" panose="02010600030101010101" pitchFamily="2" charset="-122"/>
                <a:cs typeface="宋体" panose="02010600030101010101" pitchFamily="2" charset="-122"/>
              </a:rPr>
              <a:t>1952</a:t>
            </a:r>
            <a:r>
              <a:rPr lang="zh-CN" altLang="en-US" sz="2400">
                <a:latin typeface="宋体" panose="02010600030101010101" pitchFamily="2" charset="-122"/>
                <a:ea typeface="宋体" panose="02010600030101010101" pitchFamily="2" charset="-122"/>
                <a:cs typeface="宋体" panose="02010600030101010101" pitchFamily="2" charset="-122"/>
              </a:rPr>
              <a:t>年底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解放前遭到严重破坏的国民经济得到全面恢复。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抗美援朝</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经过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1950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应朝鲜党和政府要求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毛泽东派遣以彭德怀为司令员兼政治委员的中国人民志愿军开赴朝鲜战场</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经过五次战役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中朝军队把战线稳定在三八线附近</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1953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美国不得不在停战协定上签字。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抗美援朝战争提高了新中国的国际地位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增强了中华民族凝聚力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锻造了伟大抗美援朝精神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极大地鼓舞着全国人民为保卫和建设祖国而团结奋斗。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5060" y="83248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、开创独立自主的和平外交</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741285" y="10185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8470" y="1581785"/>
            <a:ext cx="11076940" cy="42462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第一次建交高潮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新中国成立后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按照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一边倒</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方针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先后与苏联以及保加利亚、朝鲜、越南等十个人民民主国家建交。</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中国按照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另起炉灶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打扫干净屋子再请客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的方针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同印度、印度尼西亚、缅甸、巴基斯坦以及瑞典、丹麦、瑞士、芬兰建交。</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参加日内瓦会议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1954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新中国首次以五大国之一的地位和身份参加讨论朝鲜问题和印度支那问题的日内瓦会议</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印度支那问题由于中国作出的努力得以政治解决。</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80720" y="597535"/>
            <a:ext cx="11080750" cy="5642610"/>
          </a:xfrm>
          <a:prstGeom prst="rect">
            <a:avLst/>
          </a:prstGeom>
          <a:noFill/>
        </p:spPr>
        <p:txBody>
          <a:bodyPr wrap="square" rtlCol="0">
            <a:no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第八单元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中华民族的抗日战争和</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人民解放战争</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Font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31278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338580"/>
            <a:ext cx="10451465" cy="36779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和平共处五项原则</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1953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周恩来在接见印度代表团时第一次提出和平共处五项原则</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五项原则作为国际关系的准则。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万隆会议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1955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亚非会议在印度尼西亚万隆举行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这是战后第一次没有西方殖民国家参加的国际会议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中国提出并坚持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求同存异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的方针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推动会议朝着达成协议的方向前进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避免了可能走上歧路的危险。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91540" y="52133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、社会主义基本制度的建立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63220" y="1268095"/>
            <a:ext cx="11436350" cy="49136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社会主义经济制度的建立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(1)1953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中国共产党提出过渡时期总路线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一化三改造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(2)1956</a:t>
            </a:r>
            <a:r>
              <a:rPr lang="zh-CN" altLang="en-US" sz="2400">
                <a:latin typeface="宋体" panose="02010600030101010101" pitchFamily="2" charset="-122"/>
                <a:ea typeface="宋体" panose="02010600030101010101" pitchFamily="2" charset="-122"/>
                <a:cs typeface="宋体" panose="02010600030101010101" pitchFamily="2" charset="-122"/>
              </a:rPr>
              <a:t>年底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我国基本上完成了对农业、手工业和资本主义工商业的社会主义改造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标志着生产资料公有制占绝对优势的社会主义经济制度在我国初步建立起来。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社会主义政治制度的建立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1954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第一届全国人民代表大会第一次会议在北京召开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通过了《中华人民共和国宪法》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这是一部社会主义类型的宪法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体现了人民民主原则和社会主义原则</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大会确立的人民代表大会制度是根本政治制度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中国共产党领导的多党合作和政治协商制度、民族区域自治制度是基本政治制度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它们初步构成了我国社会主义的政治制度体系。</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680720" y="1447165"/>
            <a:ext cx="10876915" cy="2870835"/>
          </a:xfrm>
          <a:prstGeom prst="rect">
            <a:avLst/>
          </a:prstGeom>
          <a:noFill/>
        </p:spPr>
        <p:txBody>
          <a:bodyPr wrap="square" rtlCol="0">
            <a:no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第26课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社会主义建设在探索中曲折发展</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81380" y="66103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、全面建设社会主义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90690"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99720" y="1326515"/>
            <a:ext cx="11429365" cy="47561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中共八大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1956</a:t>
            </a:r>
            <a:r>
              <a:rPr lang="zh-CN" altLang="en-US" sz="2400">
                <a:latin typeface="宋体" panose="02010600030101010101" pitchFamily="2" charset="-122"/>
                <a:ea typeface="宋体" panose="02010600030101010101" pitchFamily="2" charset="-122"/>
                <a:cs typeface="宋体" panose="02010600030101010101" pitchFamily="2" charset="-122"/>
              </a:rPr>
              <a:t>年召开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是我国建设社会主义道路的一次成功探索。</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确定主要矛盾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国内的主要矛盾是人民对于建立先进的工业国的要求同落后的农业国的现实之间的矛盾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是人民对于经济文化迅速发展的需要同当前经济文化不能满足人民需要的状况之间的矛盾。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明确主要任务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把我国尽快地从落后的农业国变为先进的工业国。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正确处理人民内部矛盾</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1957</a:t>
            </a:r>
            <a:r>
              <a:rPr lang="zh-CN" altLang="en-US" sz="2400">
                <a:latin typeface="宋体" panose="02010600030101010101" pitchFamily="2" charset="-122"/>
                <a:ea typeface="宋体" panose="02010600030101010101" pitchFamily="2" charset="-122"/>
                <a:cs typeface="宋体" panose="02010600030101010101" pitchFamily="2" charset="-122"/>
              </a:rPr>
              <a:t>年春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毛泽东提出关于正确处理人民内部矛盾的重要思想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把正确处理人民内部矛盾作为国家政治生活的主题。</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899150"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69950" y="1155065"/>
            <a:ext cx="10368915" cy="415988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我国经济发生严重困难</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1959</a:t>
            </a:r>
            <a:r>
              <a:rPr lang="en-US" altLang="zh-CN" sz="2400">
                <a:latin typeface="Times New Roman" panose="02020603050405020304" charset="0"/>
                <a:ea typeface="宋体" panose="02010600030101010101" pitchFamily="2" charset="-122"/>
                <a:cs typeface="Times New Roman" panose="02020603050405020304" charset="0"/>
              </a:rPr>
              <a:t>—</a:t>
            </a:r>
            <a:r>
              <a:rPr lang="en-US" altLang="zh-CN" sz="2400">
                <a:latin typeface="宋体" panose="02010600030101010101" pitchFamily="2" charset="-122"/>
                <a:ea typeface="宋体" panose="02010600030101010101" pitchFamily="2" charset="-122"/>
                <a:cs typeface="宋体" panose="02010600030101010101" pitchFamily="2" charset="-122"/>
              </a:rPr>
              <a:t>1961</a:t>
            </a:r>
            <a:r>
              <a:rPr lang="zh-CN" altLang="en-US" sz="2400">
                <a:latin typeface="宋体" panose="02010600030101010101" pitchFamily="2" charset="-122"/>
                <a:ea typeface="宋体" panose="02010600030101010101" pitchFamily="2" charset="-122"/>
                <a:cs typeface="宋体" panose="02010600030101010101" pitchFamily="2" charset="-122"/>
              </a:rPr>
              <a:t>年。原因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1958</a:t>
            </a:r>
            <a:r>
              <a:rPr lang="zh-CN" altLang="en-US" sz="2400">
                <a:latin typeface="宋体" panose="02010600030101010101" pitchFamily="2" charset="-122"/>
                <a:ea typeface="宋体" panose="02010600030101010101" pitchFamily="2" charset="-122"/>
                <a:cs typeface="宋体" panose="02010600030101010101" pitchFamily="2" charset="-122"/>
              </a:rPr>
              <a:t>年总路线指导下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全国掀起了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大跃进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和人民公社化运动。总路线反映了广大人民迫切要求改变我国经济文化落后状况的普遍愿望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但由于片面追求经济建设高速度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忽视了客观的经济规律。</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对社会主义建设经验不足。</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自然灾害等因素。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国民经济的调整</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1961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中共八届九中全会决定对国民经济实行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调整、巩固、充实、提高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的八字方针。</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49960" y="58229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文化大革命</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endPar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endParaRPr>
          </a:p>
        </p:txBody>
      </p:sp>
      <p:grpSp>
        <p:nvGrpSpPr>
          <p:cNvPr id="13" name="组合 12"/>
          <p:cNvGrpSpPr/>
          <p:nvPr/>
        </p:nvGrpSpPr>
        <p:grpSpPr>
          <a:xfrm>
            <a:off x="644207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3390" y="1155065"/>
            <a:ext cx="11411585" cy="51657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60</a:t>
            </a:r>
            <a:r>
              <a:rPr lang="zh-CN" altLang="en-US" sz="2400">
                <a:latin typeface="宋体" panose="02010600030101010101" pitchFamily="2" charset="-122"/>
                <a:ea typeface="宋体" panose="02010600030101010101" pitchFamily="2" charset="-122"/>
                <a:cs typeface="宋体" panose="02010600030101010101" pitchFamily="2" charset="-122"/>
              </a:rPr>
              <a:t>年代中期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毛泽东认为党和国家面临着资本主义复辟的现实危险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他强调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以阶级斗争为纲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想通过发动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文化大革命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来防止资本主义复辟。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(1)1971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林彪反革命集团策动武装政变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阴谋夺取最高权力</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毛泽东、周恩来粉碎了这次政变。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(2)1972</a:t>
            </a:r>
            <a:r>
              <a:rPr lang="zh-CN" altLang="en-US" sz="2400">
                <a:latin typeface="宋体" panose="02010600030101010101" pitchFamily="2" charset="-122"/>
                <a:ea typeface="宋体" panose="02010600030101010101" pitchFamily="2" charset="-122"/>
                <a:cs typeface="宋体" panose="02010600030101010101" pitchFamily="2" charset="-122"/>
              </a:rPr>
              <a:t>年和</a:t>
            </a:r>
            <a:r>
              <a:rPr lang="en-US" altLang="zh-CN" sz="2400">
                <a:latin typeface="宋体" panose="02010600030101010101" pitchFamily="2" charset="-122"/>
                <a:ea typeface="宋体" panose="02010600030101010101" pitchFamily="2" charset="-122"/>
                <a:cs typeface="宋体" panose="02010600030101010101" pitchFamily="2" charset="-122"/>
              </a:rPr>
              <a:t>1975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在毛泽东的支持下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周恩来、邓小平先后主持中央日常工作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领导进行了各方面的整顿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这些整顿实际上是后来拨乱反正的预演。</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(3)1976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中央政治局执行党和人民的意志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毅然粉碎了江青反革命集团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结束了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文化大革命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这场灾难。</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59840" y="753110"/>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、伟大的建设成就</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78180" y="1424940"/>
            <a:ext cx="10857230" cy="40081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工业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建立起独立的、比较完整的工业体系和国民经济体系</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大规模的三线建设不仅增强了国防力量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而且改善了工业布局。</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国防</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我国成功地爆炸了原子弹、氢弹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试制并成功发射了中远程弹道导弹和人造卫星。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农业</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我国较大幅度地提高了粮食生产水平和抵御自然灾害的能力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人民物质生活和文化生活水平得到逐步提高。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教育事业取得长足进步。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(5)</a:t>
            </a:r>
            <a:r>
              <a:rPr lang="zh-CN" altLang="en-US" sz="2400">
                <a:latin typeface="宋体" panose="02010600030101010101" pitchFamily="2" charset="-122"/>
                <a:ea typeface="宋体" panose="02010600030101010101" pitchFamily="2" charset="-122"/>
                <a:cs typeface="宋体" panose="02010600030101010101" pitchFamily="2" charset="-122"/>
              </a:rPr>
              <a:t>医疗卫生事业得到蓬勃发展。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12470" y="1097915"/>
            <a:ext cx="10766425" cy="40849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(6)</a:t>
            </a:r>
            <a:r>
              <a:rPr lang="zh-CN" altLang="en-US" sz="2400">
                <a:latin typeface="宋体" panose="02010600030101010101" pitchFamily="2" charset="-122"/>
                <a:ea typeface="宋体" panose="02010600030101010101" pitchFamily="2" charset="-122"/>
                <a:cs typeface="宋体" panose="02010600030101010101" pitchFamily="2" charset="-122"/>
              </a:rPr>
              <a:t>劳动者的整体素质有了很大提高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全国经济、文化建设等各方面的骨干力量大批地成长起来</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。涌现出无数先进典型和英雄模范人物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铁人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王进喜、党的好干部焦裕禄、解放军好战士雷锋等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以著名科学家李四光、钱学森、邓稼先、华罗庚等为代表的一批著名科学家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在科技事业和经济文化建设事业中作出重大贡献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成为知识分子的杰出代表。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(7)</a:t>
            </a:r>
            <a:r>
              <a:rPr lang="zh-CN" altLang="en-US" sz="2400">
                <a:latin typeface="宋体" panose="02010600030101010101" pitchFamily="2" charset="-122"/>
                <a:ea typeface="宋体" panose="02010600030101010101" pitchFamily="2" charset="-122"/>
                <a:cs typeface="宋体" panose="02010600030101010101" pitchFamily="2" charset="-122"/>
              </a:rPr>
              <a:t>外交</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70</a:t>
            </a:r>
            <a:r>
              <a:rPr lang="zh-CN" altLang="en-US" sz="2400">
                <a:latin typeface="宋体" panose="02010600030101010101" pitchFamily="2" charset="-122"/>
                <a:ea typeface="宋体" panose="02010600030101010101" pitchFamily="2" charset="-122"/>
                <a:cs typeface="宋体" panose="02010600030101010101" pitchFamily="2" charset="-122"/>
              </a:rPr>
              <a:t>年代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中国外交迎来新中国成立以来与世界各国建交的又一次高潮</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1971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中华人民共和国恢复在联合国的一切合法权利</a:t>
            </a:r>
            <a:r>
              <a:rPr lang="en-US" altLang="zh-CN" sz="2400">
                <a:latin typeface="宋体" panose="02010600030101010101" pitchFamily="2" charset="-122"/>
                <a:ea typeface="宋体" panose="02010600030101010101" pitchFamily="2" charset="-122"/>
                <a:cs typeface="宋体" panose="02010600030101010101" pitchFamily="2" charset="-122"/>
              </a:rPr>
              <a:t>；1972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中美开始走向关系正常化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中日正式建交。</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70865" y="579120"/>
            <a:ext cx="11081385" cy="5975350"/>
          </a:xfrm>
          <a:prstGeom prst="rect">
            <a:avLst/>
          </a:prstGeom>
          <a:noFill/>
        </p:spPr>
        <p:txBody>
          <a:bodyPr wrap="square" rtlCol="0">
            <a:no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第十单元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改革开放和社会主义现代化建设新时期</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529590" y="1325880"/>
            <a:ext cx="11132820" cy="3238500"/>
          </a:xfrm>
          <a:prstGeom prst="rect">
            <a:avLst/>
          </a:prstGeom>
          <a:noFill/>
        </p:spPr>
        <p:txBody>
          <a:bodyPr wrap="square" rtlCol="0">
            <a:no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第27课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中国特色社会主义的开创与发展</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592455" y="1367155"/>
            <a:ext cx="11162030"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第22课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从局部抗战到全国抗战</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91895" y="58293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、伟大的历史转折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85165" y="1287780"/>
            <a:ext cx="10629265" cy="44945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(1)1978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关于真理标准问题的讨论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重新确立了实事求是的马克思主义思想路线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纠正了长期以来束缚人们的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的错误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成为拨乱反正和改革开放的思想先导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为历史性转折作了重要的思想理论准备。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十一届三中全会</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时间</a:t>
            </a:r>
            <a:r>
              <a:rPr lang="en-US" altLang="zh-CN" sz="2400">
                <a:latin typeface="宋体" panose="02010600030101010101" pitchFamily="2" charset="-122"/>
                <a:ea typeface="宋体" panose="02010600030101010101" pitchFamily="2" charset="-122"/>
                <a:cs typeface="宋体" panose="02010600030101010101" pitchFamily="2" charset="-122"/>
              </a:rPr>
              <a:t>：1978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在北京召开</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指导思想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邓小平的《解放思想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实事求是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团结一致向前看》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决定停止使用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以阶级斗争为纲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的错误口号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作出把全党工作重点转移到社会主义现代化建设上来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实行改革开放的历史性决策。</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全会重新确立了党的思想路线、政治路线和组织路线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实现了新中国成立以来党的历史上具有深远意义的伟大转折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开启了改革开放和社会主义现代化建设新时期。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54380" y="1459865"/>
            <a:ext cx="10682605" cy="29197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(3)1981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中共十一届六中全会审议和通过了《关于建国以来党的若干历史问题的决议》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科学总结了新中国成立以来社会主义革命和建设的历史经验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标志着中国共产党在指导思想上拨乱反正顺利完成。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(4)1982</a:t>
            </a:r>
            <a:r>
              <a:rPr lang="zh-CN" altLang="en-US" sz="2400">
                <a:latin typeface="宋体" panose="02010600030101010101" pitchFamily="2" charset="-122"/>
                <a:ea typeface="宋体" panose="02010600030101010101" pitchFamily="2" charset="-122"/>
                <a:cs typeface="宋体" panose="02010600030101010101" pitchFamily="2" charset="-122"/>
              </a:rPr>
              <a:t>年底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五届全国人大五次会议表决通过了新修改的《中华人民共和国宪法》</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这部宪法增加了适应改革开放和社会主义现代化建设的新规定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标志着我国社会主义民主政治建设进入新阶段。</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37945" y="72644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、改革开放进程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177405" y="5048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371600"/>
            <a:ext cx="10381615" cy="43091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对内改革</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农村突破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改革首先在农村实行家庭联产承包责任制。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城市推进</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城市经济体制改革以扩大企业自主权为主要内容进行试点</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1984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城市改革全面展开。</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对外开放迈出重大步伐</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(1)1980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党和国家决定在深圳、珠海、汕头、厦门设立经济特区。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我国相继开放沿海港口城市、沿海经济开放区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建立海南经济特区、上海浦东新区。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9029700" y="20447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6745" y="1050925"/>
            <a:ext cx="10814685" cy="447294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理论突破</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探索和建立社会主义市场经济体制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(1)1982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邓小平在中共十二大开幕式上提出建设有中国特色的社会主义重大命题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对全面开展社会主义现代化建设作出部署。</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(2)1987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中共十三大提出社会主义初级阶段理论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确立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以经济建设为中心</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坚持四项基本原则</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坚持改革开放</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的基本路线</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制定了</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三步走</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的现代化发展战略。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(3)1992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邓小平发表南方谈话</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深刻阐述了社会主义的本质、计划和市场的关系等重大问题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强调党的基本路线要管一百年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动摇不得</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邓小平的南方谈话</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对加快推进改革开放产生深远影响。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03860" y="214630"/>
            <a:ext cx="11461115" cy="64281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逐步深化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(1)1992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中共十四大在北京举行</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大会号召抓住机遇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加快发展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集中精力把经济建设搞上去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明确我国经济体制改革的目标是建立社会主义市场经济体制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随后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我国按照建立现代企业制度的总体思路推进国有企业改革。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(2)1997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中共十五大提出党在社会主义初级阶段的基本纲领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明确公有制为主体、</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多种所有制经济共同发展是我国社会主义初级阶段的一项基本经济制度。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(3)2001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我国加入世界贸易组织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更深层次地参与经济全球化进程。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(4)</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中央还提出并实施了科教兴国、可持续发展、西部大开发、</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引进来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和</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走出去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相结合等重大战略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有力推动了中国特色社会主义事业的跨世纪发展。</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全面建设小康社会</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(1)2002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中共十六大在北京举行</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大会明确了全面建设小康社会的奋斗目标。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(2)2007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中共十七大阐述了中国特色社会主义道路的基本内涵</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提出实现全面建设小康社会目标的新要求。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8715" y="1226185"/>
            <a:ext cx="1087882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、中国特色社会主义理论体系的概括提出</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25870" y="3492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77545" y="2175510"/>
            <a:ext cx="10339070" cy="18256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中国特色社会主义理论体系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中共十七大首次概括提出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中国特色社会主义理论体系是包括邓小平理论、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三个代表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重要思想以及科学发展观等重大战略思想在内的科学理论体系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实现了马克思主义中国化新的飞跃。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69975" y="943610"/>
            <a:ext cx="9991090"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第28课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改革开放和社会主义现代化建设的巨大成就</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40485" y="101981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、综合国力不断提升</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284845" y="5746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935480"/>
            <a:ext cx="10379710" cy="307340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1.20</a:t>
            </a:r>
            <a:r>
              <a:rPr lang="zh-CN" altLang="en-US" sz="2800" b="1">
                <a:latin typeface="宋体" panose="02010600030101010101" pitchFamily="2" charset="-122"/>
                <a:ea typeface="宋体" panose="02010600030101010101" pitchFamily="2" charset="-122"/>
                <a:cs typeface="宋体" panose="02010600030101010101" pitchFamily="2" charset="-122"/>
              </a:rPr>
              <a:t>世纪</a:t>
            </a:r>
            <a:r>
              <a:rPr lang="en-US" altLang="zh-CN" sz="2800" b="1">
                <a:latin typeface="宋体" panose="02010600030101010101" pitchFamily="2" charset="-122"/>
                <a:ea typeface="宋体" panose="02010600030101010101" pitchFamily="2" charset="-122"/>
                <a:cs typeface="宋体" panose="02010600030101010101" pitchFamily="2" charset="-122"/>
              </a:rPr>
              <a:t>80</a:t>
            </a:r>
            <a:r>
              <a:rPr lang="zh-CN" altLang="en-US" sz="2800" b="1">
                <a:latin typeface="宋体" panose="02010600030101010101" pitchFamily="2" charset="-122"/>
                <a:ea typeface="宋体" panose="02010600030101010101" pitchFamily="2" charset="-122"/>
                <a:cs typeface="宋体" panose="02010600030101010101" pitchFamily="2" charset="-122"/>
              </a:rPr>
              <a:t>年代</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国家经济实力和综合国力迈上了一个新台阶。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生活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人民生活水平进一步提高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全国绝大多数地区解决了温饱问题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开始向小康社会迈进。</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国家在科学技术多个领域取得新成就。</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47661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9265" y="1038860"/>
            <a:ext cx="11194415" cy="45262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2.20</a:t>
            </a:r>
            <a:r>
              <a:rPr lang="zh-CN" altLang="en-US" sz="2800" b="1">
                <a:latin typeface="宋体" panose="02010600030101010101" pitchFamily="2" charset="-122"/>
                <a:ea typeface="宋体" panose="02010600030101010101" pitchFamily="2" charset="-122"/>
                <a:cs typeface="宋体" panose="02010600030101010101" pitchFamily="2" charset="-122"/>
              </a:rPr>
              <a:t>世纪</a:t>
            </a:r>
            <a:r>
              <a:rPr lang="en-US" altLang="zh-CN" sz="2800" b="1">
                <a:latin typeface="宋体" panose="02010600030101010101" pitchFamily="2" charset="-122"/>
                <a:ea typeface="宋体" panose="02010600030101010101" pitchFamily="2" charset="-122"/>
                <a:cs typeface="宋体" panose="02010600030101010101" pitchFamily="2" charset="-122"/>
              </a:rPr>
              <a:t>90</a:t>
            </a:r>
            <a:r>
              <a:rPr lang="zh-CN" altLang="en-US" sz="2800" b="1">
                <a:latin typeface="宋体" panose="02010600030101010101" pitchFamily="2" charset="-122"/>
                <a:ea typeface="宋体" panose="02010600030101010101" pitchFamily="2" charset="-122"/>
                <a:cs typeface="宋体" panose="02010600030101010101" pitchFamily="2" charset="-122"/>
              </a:rPr>
              <a:t>年代</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90</a:t>
            </a:r>
            <a:r>
              <a:rPr lang="zh-CN" altLang="en-US" sz="2400">
                <a:latin typeface="宋体" panose="02010600030101010101" pitchFamily="2" charset="-122"/>
                <a:ea typeface="宋体" panose="02010600030101010101" pitchFamily="2" charset="-122"/>
                <a:cs typeface="宋体" panose="02010600030101010101" pitchFamily="2" charset="-122"/>
              </a:rPr>
              <a:t>年代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我国取得应对亚洲金融危机和一系列重大斗争的胜利。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生活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我国实现了社会主义现代化建设第二步战略目标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人民生活总体上达到小康水平。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科技事业取得巨大成就</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1999</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第一艘无人实验飞船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神舟一号</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的成功发射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标志着我国在载人航天飞行技术上获得重大突破</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②</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1999</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神威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计算机的问世</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打破了西方国家在高性能计算机技术方面的封锁</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长江三峡水利枢纽、西电东送、青藏铁路、西气东输等一批重大工程捷报频传。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58775" y="603885"/>
            <a:ext cx="11506200" cy="56559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进入</a:t>
            </a:r>
            <a:r>
              <a:rPr lang="en-US" altLang="zh-CN" sz="2800" b="1">
                <a:latin typeface="宋体" panose="02010600030101010101" pitchFamily="2" charset="-122"/>
                <a:ea typeface="宋体" panose="02010600030101010101" pitchFamily="2" charset="-122"/>
                <a:cs typeface="宋体" panose="02010600030101010101" pitchFamily="2" charset="-122"/>
              </a:rPr>
              <a:t>21</a:t>
            </a:r>
            <a:r>
              <a:rPr lang="zh-CN" altLang="en-US" sz="2800" b="1">
                <a:latin typeface="宋体" panose="02010600030101010101" pitchFamily="2" charset="-122"/>
                <a:ea typeface="宋体" panose="02010600030101010101" pitchFamily="2" charset="-122"/>
                <a:cs typeface="宋体" panose="02010600030101010101" pitchFamily="2" charset="-122"/>
              </a:rPr>
              <a:t>世纪</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进入</a:t>
            </a:r>
            <a:r>
              <a:rPr lang="en-US" altLang="zh-CN" sz="2400">
                <a:latin typeface="宋体" panose="02010600030101010101" pitchFamily="2" charset="-122"/>
                <a:ea typeface="宋体" panose="02010600030101010101" pitchFamily="2" charset="-122"/>
                <a:cs typeface="宋体" panose="02010600030101010101" pitchFamily="2" charset="-122"/>
              </a:rPr>
              <a:t>21</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改革开放不断深入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国家战胜非典疫情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夺取汶川抗震救灾胜利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成功应对国际金融危机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国民经济保持较快增长</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2010</a:t>
            </a:r>
            <a:r>
              <a:rPr lang="zh-CN" altLang="en-US" sz="2400">
                <a:latin typeface="宋体" panose="02010600030101010101" pitchFamily="2" charset="-122"/>
                <a:ea typeface="宋体" panose="02010600030101010101" pitchFamily="2" charset="-122"/>
                <a:cs typeface="宋体" panose="02010600030101010101" pitchFamily="2" charset="-122"/>
              </a:rPr>
              <a:t>年国内生产总值超过</a:t>
            </a:r>
            <a:r>
              <a:rPr lang="en-US" altLang="zh-CN" sz="2400">
                <a:latin typeface="宋体" panose="02010600030101010101" pitchFamily="2" charset="-122"/>
                <a:ea typeface="宋体" panose="02010600030101010101" pitchFamily="2" charset="-122"/>
                <a:cs typeface="宋体" panose="02010600030101010101" pitchFamily="2" charset="-122"/>
              </a:rPr>
              <a:t>40</a:t>
            </a:r>
            <a:r>
              <a:rPr lang="zh-CN" altLang="en-US" sz="2400">
                <a:latin typeface="宋体" panose="02010600030101010101" pitchFamily="2" charset="-122"/>
                <a:ea typeface="宋体" panose="02010600030101010101" pitchFamily="2" charset="-122"/>
                <a:cs typeface="宋体" panose="02010600030101010101" pitchFamily="2" charset="-122"/>
              </a:rPr>
              <a:t>万亿元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经济总量跃升至世界第二位</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2006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国家取消农业税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粮食产量自</a:t>
            </a:r>
            <a:r>
              <a:rPr lang="en-US" altLang="zh-CN" sz="2400">
                <a:latin typeface="宋体" panose="02010600030101010101" pitchFamily="2" charset="-122"/>
                <a:ea typeface="宋体" panose="02010600030101010101" pitchFamily="2" charset="-122"/>
                <a:cs typeface="宋体" panose="02010600030101010101" pitchFamily="2" charset="-122"/>
              </a:rPr>
              <a:t>2004</a:t>
            </a:r>
            <a:r>
              <a:rPr lang="zh-CN" altLang="en-US" sz="2400">
                <a:latin typeface="宋体" panose="02010600030101010101" pitchFamily="2" charset="-122"/>
                <a:ea typeface="宋体" panose="02010600030101010101" pitchFamily="2" charset="-122"/>
                <a:cs typeface="宋体" panose="02010600030101010101" pitchFamily="2" charset="-122"/>
              </a:rPr>
              <a:t>年起实现</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年连续增长。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生活明显改善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人民生活明显改善</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全民医疗保障体系初步形成</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最低生活保障制度实现全覆盖</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城乡社会救助体系基本建立。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科技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神舟五号</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飞船首次实现载人航天飞行</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神舟七号</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飞船航天员成功进行中国人的第一次太空漫步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嫦娥一号</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首次完成绕月探测</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到</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2011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我国已成为世界第一电子信息产品制造大国</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计算机等电子产品产量居世界第一位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互联网网民数量居世界第一位。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626235" y="59690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、局部抗战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93815" y="5911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64895" y="1335405"/>
            <a:ext cx="9951720" cy="45421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日本侵华</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侵华是日本既定方针</a:t>
            </a:r>
            <a:r>
              <a:rPr lang="en-US" altLang="zh-CN" sz="2400">
                <a:latin typeface="宋体" panose="02010600030101010101" pitchFamily="2" charset="-122"/>
                <a:ea typeface="宋体" panose="02010600030101010101" pitchFamily="2" charset="-122"/>
                <a:cs typeface="宋体" panose="02010600030101010101" pitchFamily="2" charset="-122"/>
              </a:rPr>
              <a:t>；1929</a:t>
            </a:r>
            <a:r>
              <a:rPr lang="zh-CN" altLang="en-US" sz="2400">
                <a:latin typeface="宋体" panose="02010600030101010101" pitchFamily="2" charset="-122"/>
                <a:ea typeface="宋体" panose="02010600030101010101" pitchFamily="2" charset="-122"/>
                <a:cs typeface="宋体" panose="02010600030101010101" pitchFamily="2" charset="-122"/>
              </a:rPr>
              <a:t>年秋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资本主义世界性经济危机严重影响日本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日本统治集团为缓和国内矛盾、摆脱困境的需要。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开始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1931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18</a:t>
            </a:r>
            <a:r>
              <a:rPr lang="zh-CN" altLang="en-US" sz="2400">
                <a:latin typeface="宋体" panose="02010600030101010101" pitchFamily="2" charset="-122"/>
                <a:ea typeface="宋体" panose="02010600030101010101" pitchFamily="2" charset="-122"/>
                <a:cs typeface="宋体" panose="02010600030101010101" pitchFamily="2" charset="-122"/>
              </a:rPr>
              <a:t>日夜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日本制造了九一八事变。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扩大</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1932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28</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日军在上海挑起侵略战争</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驻守上海的十九路军奋起抵抗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得到全国民众的积极支援</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1932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日本扶植清废帝溥仪做傀儡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在吉林长春建立伪满洲国。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国民政府推行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攘外必先安内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方针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对日本侵略实行不抵抗政策</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民众抗日救亡运动兴起。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5695" y="5099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国两制</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与祖国统</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大业</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779510"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5320" y="1223010"/>
            <a:ext cx="10863580" cy="48609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一国两制</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构想</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80</a:t>
            </a:r>
            <a:r>
              <a:rPr lang="zh-CN" altLang="en-US" sz="2400">
                <a:latin typeface="宋体" panose="02010600030101010101" pitchFamily="2" charset="-122"/>
                <a:ea typeface="宋体" panose="02010600030101010101" pitchFamily="2" charset="-122"/>
                <a:cs typeface="宋体" panose="02010600030101010101" pitchFamily="2" charset="-122"/>
              </a:rPr>
              <a:t>年代初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邓小平提出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一个国家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两种制度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的构想</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内涵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在一个中国的前提下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国家的主体坚持社会主义制度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香港、澳门、台湾保持原有的资本主义制度长期不变</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在国际上代表中国的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只能是中华人民共和国</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首先被运用于解决香港</a:t>
            </a:r>
            <a:r>
              <a:rPr lang="en-US" altLang="zh-CN" sz="2400">
                <a:latin typeface="宋体" panose="02010600030101010101" pitchFamily="2" charset="-122"/>
                <a:ea typeface="宋体" panose="02010600030101010101" pitchFamily="2" charset="-122"/>
                <a:cs typeface="宋体" panose="02010600030101010101" pitchFamily="2" charset="-122"/>
              </a:rPr>
              <a:t>(1997.7)</a:t>
            </a:r>
            <a:r>
              <a:rPr lang="zh-CN" altLang="en-US" sz="2400">
                <a:latin typeface="宋体" panose="02010600030101010101" pitchFamily="2" charset="-122"/>
                <a:ea typeface="宋体" panose="02010600030101010101" pitchFamily="2" charset="-122"/>
                <a:cs typeface="宋体" panose="02010600030101010101" pitchFamily="2" charset="-122"/>
              </a:rPr>
              <a:t>、澳门</a:t>
            </a:r>
            <a:r>
              <a:rPr lang="en-US" altLang="zh-CN" sz="2400">
                <a:latin typeface="宋体" panose="02010600030101010101" pitchFamily="2" charset="-122"/>
                <a:ea typeface="宋体" panose="02010600030101010101" pitchFamily="2" charset="-122"/>
                <a:cs typeface="宋体" panose="02010600030101010101" pitchFamily="2" charset="-122"/>
              </a:rPr>
              <a:t>(1999.12)</a:t>
            </a:r>
            <a:r>
              <a:rPr lang="zh-CN" altLang="en-US" sz="2400">
                <a:latin typeface="宋体" panose="02010600030101010101" pitchFamily="2" charset="-122"/>
                <a:ea typeface="宋体" panose="02010600030101010101" pitchFamily="2" charset="-122"/>
                <a:cs typeface="宋体" panose="02010600030101010101" pitchFamily="2" charset="-122"/>
              </a:rPr>
              <a:t>问题</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香港、澳门的回归</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标志着祖国统一大业向前迈出重要一步。</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全力支持特别行政区政府</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香港、澳门回归后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中央政府严格按照宪法和特别行政区基本法办事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全力支持特别行政区政府依法施政、发展经济、改善民生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取得显著成绩。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62255" y="251460"/>
            <a:ext cx="11667490" cy="63544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与台湾地区关系的发展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(1)1979</a:t>
            </a:r>
            <a:r>
              <a:rPr lang="zh-CN" altLang="en-US" sz="2400">
                <a:latin typeface="宋体" panose="02010600030101010101" pitchFamily="2" charset="-122"/>
                <a:ea typeface="宋体" panose="02010600030101010101" pitchFamily="2" charset="-122"/>
                <a:cs typeface="宋体" panose="02010600030101010101" pitchFamily="2" charset="-122"/>
              </a:rPr>
              <a:t>年元旦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全国人大常委会发表《告台湾同胞书》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此后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中国政府推动大陆同台湾同胞的经济技术交流与合作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促进双方人员往来。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九二共识</a:t>
            </a:r>
            <a:r>
              <a:rPr lang="en-US" altLang="zh-CN" sz="2400">
                <a:latin typeface="宋体" panose="02010600030101010101" pitchFamily="2" charset="-122"/>
                <a:ea typeface="宋体" panose="02010600030101010101" pitchFamily="2" charset="-122"/>
                <a:cs typeface="宋体" panose="02010600030101010101" pitchFamily="2" charset="-122"/>
              </a:rPr>
              <a:t>”：1992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大陆海峡两岸关系协会与台湾海峡交流基金会在香港会晤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达成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海峡两岸同属一个中国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共同努力谋求国家统一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的共识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后被称为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九二共识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汪辜会谈</a:t>
            </a:r>
            <a:r>
              <a:rPr lang="en-US" altLang="zh-CN" sz="2400">
                <a:latin typeface="宋体" panose="02010600030101010101" pitchFamily="2" charset="-122"/>
                <a:ea typeface="宋体" panose="02010600030101010101" pitchFamily="2" charset="-122"/>
                <a:cs typeface="宋体" panose="02010600030101010101" pitchFamily="2" charset="-122"/>
              </a:rPr>
              <a:t>”：1993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海协会会长汪道涵、台湾海基会董事长辜振甫在新加坡举行会谈</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汪辜会谈标志着两岸关系发展迈出了重要一步。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《反分裂国家法》：</a:t>
            </a:r>
            <a:r>
              <a:rPr lang="en-US" altLang="zh-CN" sz="2400">
                <a:latin typeface="宋体" panose="02010600030101010101" pitchFamily="2" charset="-122"/>
                <a:ea typeface="宋体" panose="02010600030101010101" pitchFamily="2" charset="-122"/>
                <a:cs typeface="宋体" panose="02010600030101010101" pitchFamily="2" charset="-122"/>
              </a:rPr>
              <a:t>2005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14</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十届全国人大三次会议通过《反分裂国家法》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表明全中国人民维护国家主权和领土完整的共同意志和坚定决心。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(5)2005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胡锦涛邀请中国国民党主席连战访问大陆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成功开启两岸政党交流。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(6)2008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两岸海、空直航及直接通邮正式启动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两岸全面直接双向通邮、通商、通航的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迈开实质性步伐。</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37590" y="4210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、国际影响力不断扩大</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03860" y="1156970"/>
            <a:ext cx="11383645" cy="491744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中共十一届三中全会以后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邓小平明确提出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和平和发展是当代世界的两大问题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的论断。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90</a:t>
            </a:r>
            <a:r>
              <a:rPr lang="zh-CN" altLang="en-US" sz="2400">
                <a:latin typeface="宋体" panose="02010600030101010101" pitchFamily="2" charset="-122"/>
                <a:ea typeface="宋体" panose="02010600030101010101" pitchFamily="2" charset="-122"/>
                <a:cs typeface="宋体" panose="02010600030101010101" pitchFamily="2" charset="-122"/>
              </a:rPr>
              <a:t>年代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我国积极发展新型大国关系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分别同俄罗斯、美国、法国、英国、日本及欧盟等建立了发展面向</a:t>
            </a:r>
            <a:r>
              <a:rPr lang="en-US" altLang="zh-CN" sz="2400">
                <a:latin typeface="宋体" panose="02010600030101010101" pitchFamily="2" charset="-122"/>
                <a:ea typeface="宋体" panose="02010600030101010101" pitchFamily="2" charset="-122"/>
                <a:cs typeface="宋体" panose="02010600030101010101" pitchFamily="2" charset="-122"/>
              </a:rPr>
              <a:t>21</a:t>
            </a:r>
            <a:r>
              <a:rPr lang="zh-CN" altLang="en-US" sz="2400">
                <a:latin typeface="宋体" panose="02010600030101010101" pitchFamily="2" charset="-122"/>
                <a:ea typeface="宋体" panose="02010600030101010101" pitchFamily="2" charset="-122"/>
                <a:cs typeface="宋体" panose="02010600030101010101" pitchFamily="2" charset="-122"/>
              </a:rPr>
              <a:t>世纪双边关系的基本框架</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中国积极发展同周边国家和地区的睦邻友好关系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倡导并推动建立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东盟自由贸易区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成立上海合作组织</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中国以更加开放的姿态积极参与以联合国为中心的多边外交活动</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2001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中国在上海成功举办亚太经合组织第九次领导人非正式会议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对促进亚太地区经济的恢复和发展产生积极影响。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进入</a:t>
            </a:r>
            <a:r>
              <a:rPr lang="en-US" altLang="zh-CN" sz="2400">
                <a:latin typeface="宋体" panose="02010600030101010101" pitchFamily="2" charset="-122"/>
                <a:ea typeface="宋体" panose="02010600030101010101" pitchFamily="2" charset="-122"/>
                <a:cs typeface="宋体" panose="02010600030101010101" pitchFamily="2" charset="-122"/>
              </a:rPr>
              <a:t>21</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大国是关键、周边是首要、发展中国家是基础、多边是重要舞台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的外交总体布局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积极开展一系列富有成效的外交活动。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876935" y="986155"/>
            <a:ext cx="10631170" cy="4939030"/>
          </a:xfrm>
          <a:prstGeom prst="rect">
            <a:avLst/>
          </a:prstGeom>
          <a:noFill/>
        </p:spPr>
        <p:txBody>
          <a:bodyPr wrap="square" rtlCol="0">
            <a:sp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第十—单元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中国特色社会主义新时代</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05205" y="1384300"/>
            <a:ext cx="10281285" cy="3164205"/>
          </a:xfrm>
          <a:prstGeom prst="rect">
            <a:avLst/>
          </a:prstGeom>
          <a:noFill/>
        </p:spPr>
        <p:txBody>
          <a:bodyPr wrap="square" rtlCol="0">
            <a:no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第29课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中国特色社会主义进入新时代</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36955" y="980440"/>
            <a:ext cx="11080115"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、中共十八大和中华民族伟大复兴的中国梦</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9742170" y="10096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22605" y="1724660"/>
            <a:ext cx="11012805" cy="29851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中共十八大</a:t>
            </a:r>
            <a:r>
              <a:rPr lang="en-US" altLang="zh-CN" sz="2800" b="1">
                <a:latin typeface="宋体" panose="02010600030101010101" pitchFamily="2" charset="-122"/>
                <a:ea typeface="宋体" panose="02010600030101010101" pitchFamily="2" charset="-122"/>
                <a:cs typeface="宋体" panose="02010600030101010101" pitchFamily="2" charset="-122"/>
              </a:rPr>
              <a:t>（2012</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11</a:t>
            </a:r>
            <a:r>
              <a:rPr lang="zh-CN" altLang="en-US" sz="2800" b="1">
                <a:latin typeface="宋体" panose="02010600030101010101" pitchFamily="2" charset="-122"/>
                <a:ea typeface="宋体" panose="02010600030101010101" pitchFamily="2" charset="-122"/>
                <a:cs typeface="宋体" panose="02010600030101010101" pitchFamily="2" charset="-122"/>
              </a:rPr>
              <a:t>月</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背景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这是在我国进入全面建成小康社会决定性阶段召开的一次十分重要的大会。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报告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胡锦涛代表十七届中央委员会作题为《坚定不移沿着中国特色社会主义道路前进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为全面建成小康社会而奋斗》的报告。</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85140" y="913765"/>
            <a:ext cx="11222355" cy="45504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主线</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中共十八大贯穿始终的主线是坚持和发展中国特色社会主义</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建设中国特色社会主义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总依据是社会主义初级阶段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总布局是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五位一体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总任务是实现社会主义现代化和中华民族伟大复兴</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目标</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在中国共产党成立</a:t>
            </a:r>
            <a:r>
              <a:rPr lang="en-US" altLang="zh-CN" sz="2400">
                <a:latin typeface="宋体" panose="02010600030101010101" pitchFamily="2" charset="-122"/>
                <a:ea typeface="宋体" panose="02010600030101010101" pitchFamily="2" charset="-122"/>
                <a:cs typeface="宋体" panose="02010600030101010101" pitchFamily="2" charset="-122"/>
              </a:rPr>
              <a:t>100</a:t>
            </a:r>
            <a:r>
              <a:rPr lang="zh-CN" altLang="en-US" sz="2400">
                <a:latin typeface="宋体" panose="02010600030101010101" pitchFamily="2" charset="-122"/>
                <a:ea typeface="宋体" panose="02010600030101010101" pitchFamily="2" charset="-122"/>
                <a:cs typeface="宋体" panose="02010600030101010101" pitchFamily="2" charset="-122"/>
              </a:rPr>
              <a:t>年时全面建成小康社会</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选举</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中共十八届一中全会选举习近平为中央委员会总书记</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2013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十二届全国人大一次会议选举习近平为中华人民共和国主席。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中华民族伟大复兴的中国梦</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习近平在十二届全国人大一次会议等重要场合阐明中国梦的本质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实现中华民族伟大复兴的中国梦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就是要实现国家富强、民族振兴、人民幸福。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582930" y="229235"/>
            <a:ext cx="1140714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、中共十九大和习近平新时代中国特色社会主义思想</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98450" y="874395"/>
            <a:ext cx="11431905" cy="58521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中共十九大</a:t>
            </a:r>
            <a:r>
              <a:rPr lang="en-US" altLang="zh-CN" sz="2800" b="1">
                <a:latin typeface="宋体" panose="02010600030101010101" pitchFamily="2" charset="-122"/>
                <a:ea typeface="宋体" panose="02010600030101010101" pitchFamily="2" charset="-122"/>
                <a:cs typeface="宋体" panose="02010600030101010101" pitchFamily="2" charset="-122"/>
              </a:rPr>
              <a:t>（2017</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10</a:t>
            </a:r>
            <a:r>
              <a:rPr lang="zh-CN" altLang="en-US" sz="2800" b="1">
                <a:latin typeface="宋体" panose="02010600030101010101" pitchFamily="2" charset="-122"/>
                <a:ea typeface="宋体" panose="02010600030101010101" pitchFamily="2" charset="-122"/>
                <a:cs typeface="宋体" panose="02010600030101010101" pitchFamily="2" charset="-122"/>
              </a:rPr>
              <a:t>月</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习近平作题为《决胜全面建成小康社会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夺取新时代中国特色社会主义伟大胜利》的报告。</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主题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不忘初心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牢记使命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高举中国特色社会主义伟大旗帜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决胜全面建成小康社会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夺取新时代中国特色社会主义伟大胜利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为实现中华民族伟大复兴的中国梦不懈奋斗。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主要矛盾</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大会提出我国社会主要矛盾已经转化为人民日益增长的美好生活需要和不平衡不充分的发展之间的矛盾</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目标</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大会确定决胜全面建成小康社会、开启全面建设社会主义现代化国家新征程的目标。</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战略安排</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对实现第二个百年奋斗目标作出分两个阶段推进的战略安排</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a:t>
            </a:r>
            <a:r>
              <a:rPr lang="en-US" altLang="zh-CN" sz="2400">
                <a:latin typeface="宋体" panose="02010600030101010101" pitchFamily="2" charset="-122"/>
                <a:ea typeface="宋体" panose="02010600030101010101" pitchFamily="2" charset="-122"/>
                <a:cs typeface="宋体" panose="02010600030101010101" pitchFamily="2" charset="-122"/>
              </a:rPr>
              <a:t>2020</a:t>
            </a:r>
            <a:r>
              <a:rPr lang="zh-CN" altLang="en-US" sz="2400">
                <a:latin typeface="宋体" panose="02010600030101010101" pitchFamily="2" charset="-122"/>
                <a:ea typeface="宋体" panose="02010600030101010101" pitchFamily="2" charset="-122"/>
                <a:cs typeface="宋体" panose="02010600030101010101" pitchFamily="2" charset="-122"/>
              </a:rPr>
              <a:t>年到</a:t>
            </a:r>
            <a:r>
              <a:rPr lang="en-US" altLang="zh-CN" sz="2400">
                <a:latin typeface="宋体" panose="02010600030101010101" pitchFamily="2" charset="-122"/>
                <a:ea typeface="宋体" panose="02010600030101010101" pitchFamily="2" charset="-122"/>
                <a:cs typeface="宋体" panose="02010600030101010101" pitchFamily="2" charset="-122"/>
              </a:rPr>
              <a:t>2035</a:t>
            </a:r>
            <a:r>
              <a:rPr lang="zh-CN" altLang="en-US" sz="2400">
                <a:latin typeface="宋体" panose="02010600030101010101" pitchFamily="2" charset="-122"/>
                <a:ea typeface="宋体" panose="02010600030101010101" pitchFamily="2" charset="-122"/>
                <a:cs typeface="宋体" panose="02010600030101010101" pitchFamily="2" charset="-122"/>
              </a:rPr>
              <a:t>年基本实现社会主义现代化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a:t>
            </a:r>
            <a:r>
              <a:rPr lang="en-US" altLang="zh-CN" sz="2400">
                <a:latin typeface="宋体" panose="02010600030101010101" pitchFamily="2" charset="-122"/>
                <a:ea typeface="宋体" panose="02010600030101010101" pitchFamily="2" charset="-122"/>
                <a:cs typeface="宋体" panose="02010600030101010101" pitchFamily="2" charset="-122"/>
              </a:rPr>
              <a:t>2035</a:t>
            </a:r>
            <a:r>
              <a:rPr lang="zh-CN" altLang="en-US" sz="2400">
                <a:latin typeface="宋体" panose="02010600030101010101" pitchFamily="2" charset="-122"/>
                <a:ea typeface="宋体" panose="02010600030101010101" pitchFamily="2" charset="-122"/>
                <a:cs typeface="宋体" panose="02010600030101010101" pitchFamily="2" charset="-122"/>
              </a:rPr>
              <a:t>年到本世纪中叶把我国建成富强民主文明和谐美丽的社会主义现代化强国。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279525"/>
            <a:ext cx="10662285" cy="31007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习近平新时代中国特色社会主义思想</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中共十九大确立习近平新时代中国特色社会主义思想为党的指导思想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并写入党章</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中共十九届一中全会选举习近平为中央委员会总书记。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(2)2018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十三届全国人大一次会议通过的《中华人民共和国宪法修正案》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把习近平新时代中国特色社会主义思想载入宪法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会议选举习近平为中华人民共和国主席。</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3" name="文本框 2"/>
          <p:cNvSpPr txBox="1"/>
          <p:nvPr/>
        </p:nvSpPr>
        <p:spPr>
          <a:xfrm>
            <a:off x="152400" y="4578350"/>
            <a:ext cx="11921490" cy="2279650"/>
          </a:xfrm>
          <a:prstGeom prst="rect">
            <a:avLst/>
          </a:prstGeom>
          <a:noFill/>
        </p:spPr>
        <p:txBody>
          <a:bodyPr wrap="square" rtlCol="0">
            <a:noAutofit/>
          </a:bodyPr>
          <a:p>
            <a:pPr algn="just">
              <a:lnSpc>
                <a:spcPct val="130000"/>
              </a:lnSpc>
              <a:spcBef>
                <a:spcPts val="0"/>
              </a:spcBef>
              <a:spcAft>
                <a:spcPts val="0"/>
              </a:spcAft>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295005" y="9239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45465" y="1303020"/>
            <a:ext cx="10989945" cy="46697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中共二十大</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（2022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10</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习近平作题为《高举中国特色社会主义伟大旗帜</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为全面建设社会主义现代化国家而团结奋斗》的报告。</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全面建设社会主义现代化国家新征程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中心任务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大会提出新时代新征程中国共产党的中心任务就是团结带领全国各族人民全面建成社会主义现代化强国、实现第二个百年奋斗目标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以中国式现代化全面推进中华民族伟大复兴。</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选举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在中共二十届一中全会上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习近平当选为中共中央总书记</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2023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十四届全国人大一次会议选举习近平为中华人民共和国主席。</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67435" y="657860"/>
            <a:ext cx="1038352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、中共二十大与全面建设社会主义现代化国家新征程</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163955" y="1135380"/>
            <a:ext cx="9852660" cy="35166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西安事变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1936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蒋介石赴西安逼迫张学良、杨虎城全力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剿共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张学良和杨虎城发动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兵谏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于</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日晨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扣留蒋介石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以武力逼蒋抗日</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经过各方努力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蒋介石被迫接受停止内战、联共抗日的主张</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西安事变的和平解决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成为扭转时局的枢纽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促进了中共中央联蒋抗方针的实现</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十年内战的局面基本结束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全国团结抗战的局面初步形成。</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189990" y="943610"/>
            <a:ext cx="9991090"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第30课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新时代中国特色社会主义的伟大成就</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83005" y="52324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、全面建成小康社会</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7220" y="1106805"/>
            <a:ext cx="10918190" cy="12230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2020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我国最后九个贫困县实现贫困退出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标志着我国脱贫攻坚战取得了全面胜利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完成了消除绝对贫困的艰巨任务</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83005" y="3026410"/>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、综合国力显著提升</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17855" y="3700780"/>
            <a:ext cx="10730230" cy="23171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经济实力实现历史性跃升。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加快推进科技自立自强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我国进入创新型国家行列。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人民生活全方位改善。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国防和军队改革取得历史性突破。</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07110" y="586740"/>
            <a:ext cx="839343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、在应对风险挑战中推进各项事业</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03250" y="1486535"/>
            <a:ext cx="11060430" cy="430530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国际风险挑战及应对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面对国际上保护主义的抬头、单边霸凌的逆流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我国采取有力反制措施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坚决捍卫自身合法利益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捍卫自由贸易和多边体制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坚定地站在历史前进的正确一边。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国内风险挑战及应对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中央政府坚定支持香港特别行政区依法打击和惩治暴力犯罪活动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止暴制乱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恢复秩序</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2020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十三届全国人大常委会第二十次会议通过《中华人民共和国香港特别行政区维护国家安全法》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全面贯彻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爱国者治港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原则</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推动香港局势实现由乱到治的重大转折。</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12750" y="245745"/>
            <a:ext cx="11365865" cy="62661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台海两岸关系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推动解决台湾问题。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en-US" altLang="zh-CN" sz="2400">
                <a:latin typeface="宋体" panose="02010600030101010101" pitchFamily="2" charset="-122"/>
                <a:ea typeface="宋体" panose="02010600030101010101" pitchFamily="2" charset="-122"/>
                <a:cs typeface="宋体" panose="02010600030101010101" pitchFamily="2" charset="-122"/>
              </a:rPr>
              <a:t>2015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两岸领导人习近平、马英九在新加坡会面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就进一步推进两岸关系和平发展交换意见</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a:t>
            </a:r>
            <a:r>
              <a:rPr lang="en-US" altLang="zh-CN" sz="2400">
                <a:latin typeface="宋体" panose="02010600030101010101" pitchFamily="2" charset="-122"/>
                <a:ea typeface="宋体" panose="02010600030101010101" pitchFamily="2" charset="-122"/>
                <a:cs typeface="宋体" panose="02010600030101010101" pitchFamily="2" charset="-122"/>
              </a:rPr>
              <a:t>1949</a:t>
            </a:r>
            <a:r>
              <a:rPr lang="zh-CN" altLang="en-US" sz="2400">
                <a:latin typeface="宋体" panose="02010600030101010101" pitchFamily="2" charset="-122"/>
                <a:ea typeface="宋体" panose="02010600030101010101" pitchFamily="2" charset="-122"/>
                <a:cs typeface="宋体" panose="02010600030101010101" pitchFamily="2" charset="-122"/>
              </a:rPr>
              <a:t>年以来两岸领导人的首次会面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翻开了两岸关系历史性一页。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②</a:t>
            </a:r>
            <a:r>
              <a:rPr lang="en-US" altLang="zh-CN" sz="2400">
                <a:latin typeface="宋体" panose="02010600030101010101" pitchFamily="2" charset="-122"/>
                <a:ea typeface="宋体" panose="02010600030101010101" pitchFamily="2" charset="-122"/>
                <a:cs typeface="宋体" panose="02010600030101010101" pitchFamily="2" charset="-122"/>
              </a:rPr>
              <a:t>2016</a:t>
            </a:r>
            <a:r>
              <a:rPr lang="zh-CN" altLang="en-US" sz="2400">
                <a:latin typeface="宋体" panose="02010600030101010101" pitchFamily="2" charset="-122"/>
                <a:ea typeface="宋体" panose="02010600030101010101" pitchFamily="2" charset="-122"/>
                <a:cs typeface="宋体" panose="02010600030101010101" pitchFamily="2" charset="-122"/>
              </a:rPr>
              <a:t>年民进党上台后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台独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势力猖獗</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中共十九大鲜明地提出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绝不允许任何人、任何组织、任何政党、在任何时候、以任何形式、把任何一块中国领土从中国分裂出去</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我们开展了反分裂、反干涉重大斗争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牢牢把握两岸关系主导权和主动权。</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③</a:t>
            </a:r>
            <a:r>
              <a:rPr lang="zh-CN" altLang="en-US" sz="2400">
                <a:latin typeface="宋体" panose="02010600030101010101" pitchFamily="2" charset="-122"/>
                <a:ea typeface="宋体" panose="02010600030101010101" pitchFamily="2" charset="-122"/>
                <a:cs typeface="宋体" panose="02010600030101010101" pitchFamily="2" charset="-122"/>
              </a:rPr>
              <a:t>中共二十大重申新时代党解决台湾问题的总体方略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强调解决台湾问题是中国人自己的事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要由中国人来决定。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公共卫生方面</a:t>
            </a:r>
            <a:r>
              <a:rPr lang="en-US" altLang="zh-CN" sz="2400">
                <a:latin typeface="宋体" panose="02010600030101010101" pitchFamily="2" charset="-122"/>
                <a:ea typeface="宋体" panose="02010600030101010101" pitchFamily="2" charset="-122"/>
                <a:cs typeface="宋体" panose="02010600030101010101" pitchFamily="2" charset="-122"/>
              </a:rPr>
              <a:t>：2020</a:t>
            </a:r>
            <a:r>
              <a:rPr lang="zh-CN" altLang="en-US" sz="2400">
                <a:latin typeface="宋体" panose="02010600030101010101" pitchFamily="2" charset="-122"/>
                <a:ea typeface="宋体" panose="02010600030101010101" pitchFamily="2" charset="-122"/>
                <a:cs typeface="宋体" panose="02010600030101010101" pitchFamily="2" charset="-122"/>
              </a:rPr>
              <a:t>年初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一场突如其来的新冠疫情暴发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以习近平同志为核心的党中央坚持人民至上、生命至上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坚持科学精准防控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因时因势优化调整防控措施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最大限度保护了人民生命安全和身体健康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铸就了伟大抗疫精神。</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55980" y="500380"/>
            <a:ext cx="1117219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、中国特色大国外交和推动构建人类命运共同体</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54330" y="1184275"/>
            <a:ext cx="11510645" cy="44030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构建人类命运共同体</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提出</a:t>
            </a:r>
            <a:r>
              <a:rPr lang="en-US" altLang="zh-CN" sz="2400">
                <a:latin typeface="宋体" panose="02010600030101010101" pitchFamily="2" charset="-122"/>
                <a:ea typeface="宋体" panose="02010600030101010101" pitchFamily="2" charset="-122"/>
                <a:cs typeface="宋体" panose="02010600030101010101" pitchFamily="2" charset="-122"/>
              </a:rPr>
              <a:t>：2013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习近平在莫斯科国际关系学院首次向国际社会提出人类命运共同体理念。</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呼吁</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2015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习近平在联合国大会的演讲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全面阐述人类命运共同体内涵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呼吁构建以合作共赢为核心的新型国际关系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打造人类命运共同体。</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写入联合国安理会决议</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人类命运共同体理念得到国际社会广泛认同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被写入联合国安理会决议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为解决人类面临的各种复杂问题贡献了中国智慧和中国方案。</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写入我国宪法</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十三届全国人大一次会议将推动构建人类命运共同体写入我国宪法序言。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40030" y="528955"/>
            <a:ext cx="11711940" cy="554926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特色大国外交思想</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目标及普世价值</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外交思想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中国坚定奉行独立自主的和平外交政策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走和平发展道路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反对一切霸权主义和强权政治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以及任何单边主义、保护主义、霸凌行径。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目标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中国提出全球发展倡议、全球安全倡议、全球文明倡议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倡导和平、发展、公平、正义、民主、自由的全人类共同价值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致力于携手建设持久和平、普遍安全、共同繁荣、开</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放包容、清洁美丽的世界。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成就</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截至</a:t>
            </a:r>
            <a:r>
              <a:rPr lang="en-US" altLang="zh-CN" sz="2400">
                <a:latin typeface="宋体" panose="02010600030101010101" pitchFamily="2" charset="-122"/>
                <a:ea typeface="宋体" panose="02010600030101010101" pitchFamily="2" charset="-122"/>
                <a:cs typeface="宋体" panose="02010600030101010101" pitchFamily="2" charset="-122"/>
              </a:rPr>
              <a:t>2023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中国已同</a:t>
            </a:r>
            <a:r>
              <a:rPr lang="en-US" altLang="zh-CN" sz="2400">
                <a:latin typeface="宋体" panose="02010600030101010101" pitchFamily="2" charset="-122"/>
                <a:ea typeface="宋体" panose="02010600030101010101" pitchFamily="2" charset="-122"/>
                <a:cs typeface="宋体" panose="02010600030101010101" pitchFamily="2" charset="-122"/>
              </a:rPr>
              <a:t>182</a:t>
            </a:r>
            <a:r>
              <a:rPr lang="zh-CN" altLang="en-US" sz="2400">
                <a:latin typeface="宋体" panose="02010600030101010101" pitchFamily="2" charset="-122"/>
                <a:ea typeface="宋体" panose="02010600030101010101" pitchFamily="2" charset="-122"/>
                <a:cs typeface="宋体" panose="02010600030101010101" pitchFamily="2" charset="-122"/>
              </a:rPr>
              <a:t>个国家建交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同</a:t>
            </a:r>
            <a:r>
              <a:rPr lang="en-US" altLang="zh-CN" sz="2400">
                <a:latin typeface="宋体" panose="02010600030101010101" pitchFamily="2" charset="-122"/>
                <a:ea typeface="宋体" panose="02010600030101010101" pitchFamily="2" charset="-122"/>
                <a:cs typeface="宋体" panose="02010600030101010101" pitchFamily="2" charset="-122"/>
              </a:rPr>
              <a:t>110</a:t>
            </a:r>
            <a:r>
              <a:rPr lang="zh-CN" altLang="en-US" sz="2400">
                <a:latin typeface="宋体" panose="02010600030101010101" pitchFamily="2" charset="-122"/>
                <a:ea typeface="宋体" panose="02010600030101010101" pitchFamily="2" charset="-122"/>
                <a:cs typeface="宋体" panose="02010600030101010101" pitchFamily="2" charset="-122"/>
              </a:rPr>
              <a:t>多个国家和地区组织建立了不同形式的伙伴关系。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积极参与全球治理体系的改革和建设。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坚定奉行互利共赢的开放战略</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中国的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一带一路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倡议成为深受欢迎的国际公共产品和国际合作平台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截至</a:t>
            </a:r>
            <a:r>
              <a:rPr lang="en-US" altLang="zh-CN" sz="2400">
                <a:latin typeface="宋体" panose="02010600030101010101" pitchFamily="2" charset="-122"/>
                <a:ea typeface="宋体" panose="02010600030101010101" pitchFamily="2" charset="-122"/>
                <a:cs typeface="宋体" panose="02010600030101010101" pitchFamily="2" charset="-122"/>
              </a:rPr>
              <a:t> 2023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累计已经同</a:t>
            </a:r>
            <a:r>
              <a:rPr lang="en-US" altLang="zh-CN" sz="2400">
                <a:latin typeface="宋体" panose="02010600030101010101" pitchFamily="2" charset="-122"/>
                <a:ea typeface="宋体" panose="02010600030101010101" pitchFamily="2" charset="-122"/>
                <a:cs typeface="宋体" panose="02010600030101010101" pitchFamily="2" charset="-122"/>
              </a:rPr>
              <a:t>150</a:t>
            </a:r>
            <a:r>
              <a:rPr lang="zh-CN" altLang="en-US" sz="2400">
                <a:latin typeface="宋体" panose="02010600030101010101" pitchFamily="2" charset="-122"/>
                <a:ea typeface="宋体" panose="02010600030101010101" pitchFamily="2" charset="-122"/>
                <a:cs typeface="宋体" panose="02010600030101010101" pitchFamily="2" charset="-122"/>
              </a:rPr>
              <a:t>多个国家签署合作文件。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b="1">
                <a:latin typeface="微软雅黑" panose="020B0503020204020204" charset="-122"/>
                <a:ea typeface="微软雅黑" panose="020B0503020204020204" charset="-122"/>
                <a:cs typeface="微软雅黑" panose="020B0503020204020204" charset="-122"/>
              </a:rPr>
              <a:t>2026 </a:t>
            </a:r>
            <a:r>
              <a:rPr lang="zh-CN" altLang="en-US" sz="2800" b="1">
                <a:latin typeface="微软雅黑" panose="020B0503020204020204" charset="-122"/>
                <a:ea typeface="微软雅黑" panose="020B0503020204020204" charset="-122"/>
                <a:cs typeface="微软雅黑" panose="020B0503020204020204" charset="-122"/>
              </a:rPr>
              <a:t>学考金典</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广西普通高中学业水平考试训练指导</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历史课件</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本课结束</a:t>
            </a:r>
            <a:endPar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3880" y="1032510"/>
            <a:ext cx="11099800" cy="54794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卢沟桥事变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1937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年</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月</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日军炮轰卢沟桥</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中国守军奋起还击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全国抗战由此开始。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抗日民族统一战线的建立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(1)1937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月下旬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中共中央政治局在陕北洛川召开扩大会议</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会议通过了《关于目前形势与党的任务的决定》和《中国共产党抗日救国十大纲领》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标志着中国共产党全面抗战路线的形成。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红军主力正式改编为国民革命军第八路军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朱德、彭德怀为正、副总指挥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南方八省红军游击队改编为国民革命军新编第四军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叶挺任军长。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(3)1937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22</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国民党中央通讯社发表了中国共产党提出的国共合作抗战宣言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第二天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蒋介石发表谈话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承认中国共产党的合法地位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至此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在中国共产党推动下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国共第二次合作实现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抗日民族统一战线正式形成。</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43635" y="315595"/>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、全国抗战的开始</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408305"/>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、日军的侵华暴行</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35890" y="1118235"/>
            <a:ext cx="11919585" cy="53936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(1)1937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13</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日军攻陷南京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制造了惨绝人寰的南京大屠杀。</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政治上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日本侵略者实行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以华制华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方针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在占领区扶植傀儡政权</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1940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在日本扶植下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汪精卫在南京成立伪国民政府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并签订大量卖国协定。</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经济上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日本侵略者实行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以战养战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对占领区大肆进行野蛮的经济掠夺</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日军将粮食规定为军用物资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粮食统制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日军在敌后抗日根据地实施野蛮的烧光、杀光、抢光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政策</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1941</a:t>
            </a:r>
            <a:r>
              <a:rPr lang="zh-CN" altLang="en-US" sz="2400">
                <a:latin typeface="宋体" panose="02010600030101010101" pitchFamily="2" charset="-122"/>
                <a:ea typeface="宋体" panose="02010600030101010101" pitchFamily="2" charset="-122"/>
                <a:cs typeface="宋体" panose="02010600030101010101" pitchFamily="2" charset="-122"/>
              </a:rPr>
              <a:t>年至</a:t>
            </a:r>
            <a:r>
              <a:rPr lang="en-US" altLang="zh-CN" sz="2400">
                <a:latin typeface="宋体" panose="02010600030101010101" pitchFamily="2" charset="-122"/>
                <a:ea typeface="宋体" panose="02010600030101010101" pitchFamily="2" charset="-122"/>
                <a:cs typeface="宋体" panose="02010600030101010101" pitchFamily="2" charset="-122"/>
              </a:rPr>
              <a:t>1942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日军在华北连续五次推行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治安强化运动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对抗日根据地进行疯狂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扫荡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(5)1938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月至</a:t>
            </a:r>
            <a:r>
              <a:rPr lang="en-US" altLang="zh-CN" sz="2400">
                <a:latin typeface="宋体" panose="02010600030101010101" pitchFamily="2" charset="-122"/>
                <a:ea typeface="宋体" panose="02010600030101010101" pitchFamily="2" charset="-122"/>
                <a:cs typeface="宋体" panose="02010600030101010101" pitchFamily="2" charset="-122"/>
              </a:rPr>
              <a:t>1943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日军对重庆进行了长达五年半的战略轰炸和无差别轰炸。</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日军实施细菌战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残杀中国军民</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九一八事变后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日军组建了臭名昭著的</a:t>
            </a:r>
            <a:r>
              <a:rPr lang="en-US" altLang="zh-CN" sz="2400">
                <a:latin typeface="宋体" panose="02010600030101010101" pitchFamily="2" charset="-122"/>
                <a:ea typeface="宋体" panose="02010600030101010101" pitchFamily="2" charset="-122"/>
                <a:cs typeface="宋体" panose="02010600030101010101" pitchFamily="2" charset="-122"/>
              </a:rPr>
              <a:t>731</a:t>
            </a:r>
            <a:r>
              <a:rPr lang="zh-CN" altLang="en-US" sz="2400">
                <a:latin typeface="宋体" panose="02010600030101010101" pitchFamily="2" charset="-122"/>
                <a:ea typeface="宋体" panose="02010600030101010101" pitchFamily="2" charset="-122"/>
                <a:cs typeface="宋体" panose="02010600030101010101" pitchFamily="2" charset="-122"/>
              </a:rPr>
              <a:t>部队。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日军在中国强征随军性奴隶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慰安妇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制度</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这是日本侵略者违反人道主义、违反国际法则的政府犯罪行为。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19175" y="884555"/>
            <a:ext cx="10175240"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第23课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全民族浴血奋战与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抗日战争的胜利</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12890</Words>
  <Application>WPS 演示</Application>
  <PresentationFormat>宽屏</PresentationFormat>
  <Paragraphs>405</Paragraphs>
  <Slides>67</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67</vt:i4>
      </vt:variant>
    </vt:vector>
  </HeadingPairs>
  <TitlesOfParts>
    <vt:vector size="76" baseType="lpstr">
      <vt:lpstr>Arial</vt:lpstr>
      <vt:lpstr>宋体</vt:lpstr>
      <vt:lpstr>Wingdings</vt:lpstr>
      <vt:lpstr>微软雅黑</vt:lpstr>
      <vt:lpstr>方正粗黑宋简体</vt:lpstr>
      <vt:lpstr>Arial Unicode MS</vt:lpstr>
      <vt:lpstr>Calibri</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WPS_1758008074</cp:lastModifiedBy>
  <cp:revision>88</cp:revision>
  <dcterms:created xsi:type="dcterms:W3CDTF">2025-09-10T01:35:00Z</dcterms:created>
  <dcterms:modified xsi:type="dcterms:W3CDTF">2026-03-18T00:59:11Z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1C7203A3AB9271090FD5C0685999DDC7_41</vt:lpwstr>
  </property>
</Properties>
</file>